
<file path=[Content_Types].xml><?xml version="1.0" encoding="utf-8"?>
<Types xmlns="http://schemas.openxmlformats.org/package/2006/content-types">
  <Default Extension="mpg" ContentType="video/mpeg"/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1" r:id="rId3"/>
    <p:sldId id="257" r:id="rId4"/>
    <p:sldId id="269" r:id="rId5"/>
    <p:sldId id="260" r:id="rId6"/>
    <p:sldId id="263" r:id="rId7"/>
    <p:sldId id="270" r:id="rId8"/>
    <p:sldId id="264" r:id="rId9"/>
    <p:sldId id="265" r:id="rId10"/>
    <p:sldId id="266" r:id="rId11"/>
    <p:sldId id="267" r:id="rId12"/>
    <p:sldId id="271" r:id="rId13"/>
    <p:sldId id="268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80" r:id="rId23"/>
    <p:sldId id="282" r:id="rId2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3" autoAdjust="0"/>
    <p:restoredTop sz="94660"/>
  </p:normalViewPr>
  <p:slideViewPr>
    <p:cSldViewPr>
      <p:cViewPr varScale="1">
        <p:scale>
          <a:sx n="89" d="100"/>
          <a:sy n="89" d="100"/>
        </p:scale>
        <p:origin x="-8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865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10BB54-8DAF-43A3-8DA8-FC99F79E768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61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765175"/>
            <a:ext cx="8353425" cy="8937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 sz="32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ru-RU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557338"/>
            <a:ext cx="83534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3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2950" y="328613"/>
            <a:ext cx="1871663" cy="6340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6375" y="328613"/>
            <a:ext cx="5464175" cy="6340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5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4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505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6375" y="1411288"/>
            <a:ext cx="3667125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5900" y="1411288"/>
            <a:ext cx="3668713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2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5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7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60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9292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6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7488" y="328613"/>
            <a:ext cx="747712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411288"/>
            <a:ext cx="748823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609600"/>
            <a:ext cx="7092950" cy="793750"/>
          </a:xfrm>
          <a:noFill/>
        </p:spPr>
        <p:txBody>
          <a:bodyPr/>
          <a:lstStyle/>
          <a:p>
            <a:r>
              <a:rPr lang="en-US" dirty="0" smtClean="0">
                <a:latin typeface="Tahoma" charset="0"/>
              </a:rPr>
              <a:t>Printed Circuit Board (PCB) Populating and Soldering</a:t>
            </a:r>
            <a:endParaRPr lang="uk-UA" dirty="0"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1752600"/>
            <a:ext cx="7092950" cy="9636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University of St Thomas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Andrew Tubesing</a:t>
            </a:r>
            <a:endParaRPr lang="uk-UA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1336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Bend leads away from each other to hold components in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Do not flatten onto board surface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47750"/>
            <a:ext cx="2971800" cy="222885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4343400"/>
            <a:ext cx="3581400" cy="2209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Components with short or thick leads can be taped on the top side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Note silkscreen layer labels on commercial PCB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81400"/>
            <a:ext cx="3061512" cy="2996505"/>
          </a:xfrm>
        </p:spPr>
      </p:pic>
    </p:spTree>
    <p:extLst>
      <p:ext uri="{BB962C8B-B14F-4D97-AF65-F5344CB8AC3E}">
        <p14:creationId xmlns:p14="http://schemas.microsoft.com/office/powerpoint/2010/main" val="329454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362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Some components may need footprint adaptations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Best to fix this in design stage, not production stage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3962400"/>
            <a:ext cx="3581400" cy="2209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Fully populated PCB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Note potentiometer and other parts still need retention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2718745" cy="2996505"/>
          </a:xfrm>
        </p:spPr>
      </p:pic>
    </p:spTree>
    <p:extLst>
      <p:ext uri="{BB962C8B-B14F-4D97-AF65-F5344CB8AC3E}">
        <p14:creationId xmlns:p14="http://schemas.microsoft.com/office/powerpoint/2010/main" val="3785355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9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524000" y="4648200"/>
            <a:ext cx="7086600" cy="1828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Hot Molten Metal!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Pb</a:t>
            </a:r>
            <a:r>
              <a:rPr lang="en-US" dirty="0" smtClean="0"/>
              <a:t> &amp; J</a:t>
            </a:r>
          </a:p>
          <a:p>
            <a:r>
              <a:rPr lang="en-US" dirty="0" smtClean="0"/>
              <a:t>	Lead </a:t>
            </a:r>
            <a:r>
              <a:rPr lang="en-US" dirty="0" smtClean="0"/>
              <a:t>+ good Judgment = </a:t>
            </a:r>
            <a:r>
              <a:rPr lang="en-US" dirty="0" smtClean="0">
                <a:sym typeface="Wingdings"/>
              </a:rPr>
              <a:t>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ym typeface="Wingdings"/>
              </a:rPr>
              <a:t>Wash hands when finished!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85800"/>
            <a:ext cx="3908120" cy="39624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1676400" y="1905000"/>
            <a:ext cx="4041775" cy="639762"/>
          </a:xfrm>
        </p:spPr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362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Use tools to hold materials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Vice/clamp stand also makes good wrist support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3962400"/>
            <a:ext cx="3581400" cy="13716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Face bottom side up for soldering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962400"/>
            <a:ext cx="3255443" cy="2441581"/>
          </a:xfrm>
        </p:spPr>
      </p:pic>
    </p:spTree>
    <p:extLst>
      <p:ext uri="{BB962C8B-B14F-4D97-AF65-F5344CB8AC3E}">
        <p14:creationId xmlns:p14="http://schemas.microsoft.com/office/powerpoint/2010/main" val="4224133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209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Solder is ~half tin and ~half lead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Rosin core provides flux as you solder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3962400"/>
            <a:ext cx="3581400" cy="2286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Preheat iron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~700° F  ~ 475</a:t>
            </a:r>
            <a:r>
              <a:rPr lang="en-US" dirty="0"/>
              <a:t> ° </a:t>
            </a:r>
            <a:r>
              <a:rPr lang="en-US" dirty="0" smtClean="0"/>
              <a:t>C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Clean tip periodically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Removes stray solder &amp; burned flux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3962400"/>
            <a:ext cx="3255441" cy="2441581"/>
          </a:xfrm>
        </p:spPr>
      </p:pic>
    </p:spTree>
    <p:extLst>
      <p:ext uri="{BB962C8B-B14F-4D97-AF65-F5344CB8AC3E}">
        <p14:creationId xmlns:p14="http://schemas.microsoft.com/office/powerpoint/2010/main" val="3576322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6781800" cy="4953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Heat is the critical component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All parts (pad &amp; wire) must reach solder melting temperature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It’s all about heat transfer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Solder </a:t>
            </a:r>
            <a:r>
              <a:rPr lang="en-US" sz="2800" dirty="0" smtClean="0"/>
              <a:t>≠ Hot glue</a:t>
            </a:r>
            <a:r>
              <a:rPr lang="en-US" sz="2800" dirty="0"/>
              <a:t> </a:t>
            </a:r>
            <a:r>
              <a:rPr lang="en-US" sz="2800" dirty="0" smtClean="0"/>
              <a:t>!</a:t>
            </a:r>
            <a:endParaRPr lang="en-US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Think of it as </a:t>
            </a:r>
            <a:r>
              <a:rPr lang="en-US" sz="2800" dirty="0" smtClean="0"/>
              <a:t>the catalyst to bond the metals together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HEAT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0610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506788" cy="2362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Start with a small amount of solder on the iron tip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This helps maximize heat transfer from iron to parts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3962400"/>
            <a:ext cx="3581400" cy="2286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Place iron tip so it contacts both the solder pad and the component lead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Wait for parts to heat 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3962400"/>
            <a:ext cx="3255441" cy="2441580"/>
          </a:xfrm>
        </p:spPr>
      </p:pic>
    </p:spTree>
    <p:extLst>
      <p:ext uri="{BB962C8B-B14F-4D97-AF65-F5344CB8AC3E}">
        <p14:creationId xmlns:p14="http://schemas.microsoft.com/office/powerpoint/2010/main" val="2310191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048000" cy="1905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When parts are hot, add solder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Do not heat too long or multiple times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524000" y="2667000"/>
            <a:ext cx="3505200" cy="3505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Touch solder to PARTS </a:t>
            </a:r>
            <a:r>
              <a:rPr lang="en-US" dirty="0" smtClean="0"/>
              <a:t>(not iron)</a:t>
            </a:r>
            <a:endParaRPr lang="en-US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Solder won’t melt until parts reach critical </a:t>
            </a:r>
            <a:r>
              <a:rPr lang="en-US" dirty="0" smtClean="0"/>
              <a:t>temp.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Melting directly to tip increases chances of cold solder joint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3" name="Soldering_06_Good_Technique.mpg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0600" y="381000"/>
            <a:ext cx="4041775" cy="3032125"/>
          </a:xfrm>
        </p:spPr>
      </p:pic>
      <p:sp>
        <p:nvSpPr>
          <p:cNvPr id="10" name="Text Placeholder 6"/>
          <p:cNvSpPr txBox="1">
            <a:spLocks/>
          </p:cNvSpPr>
          <p:nvPr/>
        </p:nvSpPr>
        <p:spPr bwMode="auto">
          <a:xfrm>
            <a:off x="5105400" y="3657600"/>
            <a:ext cx="3810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After solder is applied, wait a few seconds to equalize heat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Pull iron away (best to slide it up the lead)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Allow parts to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334000" y="381000"/>
            <a:ext cx="3581400" cy="2438400"/>
          </a:xfrm>
        </p:spPr>
        <p:txBody>
          <a:bodyPr/>
          <a:lstStyle/>
          <a:p>
            <a:r>
              <a:rPr lang="en-US" dirty="0" smtClean="0"/>
              <a:t>GOOD solder joints: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Full lead and pad coverage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Miniscus</a:t>
            </a:r>
            <a:r>
              <a:rPr lang="en-US" dirty="0"/>
              <a:t>/</a:t>
            </a:r>
            <a:r>
              <a:rPr lang="en-US" dirty="0" smtClean="0"/>
              <a:t>wicking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Shiny and uniform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334000" y="3048000"/>
            <a:ext cx="3733800" cy="35814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Re-touch solder joints only when absolutely necessary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Re-touching requires reheating the entire joint, including materials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Re-heating damages metallurgical bond</a:t>
            </a:r>
            <a:endParaRPr lang="en-US" dirty="0" smtClean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62400"/>
            <a:ext cx="3255440" cy="2441580"/>
          </a:xfrm>
        </p:spPr>
      </p:pic>
    </p:spTree>
    <p:extLst>
      <p:ext uri="{BB962C8B-B14F-4D97-AF65-F5344CB8AC3E}">
        <p14:creationId xmlns:p14="http://schemas.microsoft.com/office/powerpoint/2010/main" val="196687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609600"/>
            <a:ext cx="7092950" cy="793750"/>
          </a:xfrm>
          <a:noFill/>
        </p:spPr>
        <p:txBody>
          <a:bodyPr/>
          <a:lstStyle/>
          <a:p>
            <a:r>
              <a:rPr lang="en-US" dirty="0" smtClean="0">
                <a:latin typeface="Tahoma" charset="0"/>
              </a:rPr>
              <a:t>Printed Circuit Board (PCB) Populating and Soldering</a:t>
            </a:r>
            <a:endParaRPr lang="uk-UA" dirty="0"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1752600"/>
            <a:ext cx="7092950" cy="9636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University of St Thomas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Andrew Tubesing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9035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334000" y="152400"/>
            <a:ext cx="3581400" cy="3124200"/>
          </a:xfrm>
        </p:spPr>
        <p:txBody>
          <a:bodyPr/>
          <a:lstStyle/>
          <a:p>
            <a:r>
              <a:rPr lang="en-US" dirty="0" smtClean="0"/>
              <a:t>BAD </a:t>
            </a:r>
            <a:r>
              <a:rPr lang="en-US" dirty="0"/>
              <a:t>solder joints: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Incomplete coverage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Pitted, Frosty or non-uniform texture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Bulbous blobs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Scorched </a:t>
            </a:r>
            <a:r>
              <a:rPr lang="en-US" dirty="0" smtClean="0"/>
              <a:t>substrate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334000" y="3352800"/>
            <a:ext cx="3733800" cy="3352800"/>
          </a:xfrm>
        </p:spPr>
        <p:txBody>
          <a:bodyPr/>
          <a:lstStyle/>
          <a:p>
            <a:r>
              <a:rPr lang="en-US" dirty="0" smtClean="0"/>
              <a:t>Causes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Solder quantity +/-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Too little </a:t>
            </a:r>
            <a:r>
              <a:rPr lang="en-US" dirty="0" smtClean="0"/>
              <a:t>heat</a:t>
            </a:r>
            <a:br>
              <a:rPr lang="en-US" dirty="0" smtClean="0"/>
            </a:br>
            <a:r>
              <a:rPr lang="en-US" dirty="0" smtClean="0"/>
              <a:t>(cold </a:t>
            </a:r>
            <a:r>
              <a:rPr lang="en-US" dirty="0"/>
              <a:t>joints)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Too much heat </a:t>
            </a:r>
            <a:br>
              <a:rPr lang="en-US" dirty="0" smtClean="0"/>
            </a:br>
            <a:r>
              <a:rPr lang="en-US" dirty="0" smtClean="0"/>
              <a:t>(temp/duration)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Multiple re-heats (retouching)</a:t>
            </a:r>
            <a:endParaRPr lang="en-US" dirty="0" smtClean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62400"/>
            <a:ext cx="3255440" cy="2441580"/>
          </a:xfrm>
        </p:spPr>
      </p:pic>
    </p:spTree>
    <p:extLst>
      <p:ext uri="{BB962C8B-B14F-4D97-AF65-F5344CB8AC3E}">
        <p14:creationId xmlns:p14="http://schemas.microsoft.com/office/powerpoint/2010/main" val="82023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Soldering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143000"/>
            <a:ext cx="3048000" cy="1295400"/>
          </a:xfrm>
        </p:spPr>
        <p:txBody>
          <a:bodyPr/>
          <a:lstStyle/>
          <a:p>
            <a:r>
              <a:rPr lang="en-US" dirty="0" smtClean="0"/>
              <a:t>Not quite done yet…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524000" y="3733800"/>
            <a:ext cx="7010400" cy="2743200"/>
          </a:xfrm>
        </p:spPr>
        <p:txBody>
          <a:bodyPr/>
          <a:lstStyle/>
          <a:p>
            <a:r>
              <a:rPr lang="en-US" dirty="0" smtClean="0"/>
              <a:t>Turn off iron: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Whenever you finish a stage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Any time you get out of your seat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It doesn’t take long to re-heat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Avoids fire hazard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Conserves energy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Prolongs tip life</a:t>
            </a:r>
            <a:endParaRPr lang="en-US" dirty="0"/>
          </a:p>
        </p:txBody>
      </p:sp>
      <p:pic>
        <p:nvPicPr>
          <p:cNvPr id="5" name="Soldering_11_Turn_Off_Iron.mpg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4400" y="609600"/>
            <a:ext cx="4041775" cy="3032125"/>
          </a:xfrm>
        </p:spPr>
      </p:pic>
    </p:spTree>
    <p:extLst>
      <p:ext uri="{BB962C8B-B14F-4D97-AF65-F5344CB8AC3E}">
        <p14:creationId xmlns:p14="http://schemas.microsoft.com/office/powerpoint/2010/main" val="27017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Finishing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1066800"/>
            <a:ext cx="3506788" cy="1828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Trim leads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Just above solder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Don’t cut into solder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Leave minimal protrusion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3200400" cy="24003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2971800"/>
            <a:ext cx="3810000" cy="3505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Safety first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Still wearing eye protection, right?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Point away from others in room (rockets!)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Aim into trash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Clean up after yourself!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Wash your hands!</a:t>
            </a:r>
            <a:endParaRPr lang="en-US" dirty="0"/>
          </a:p>
        </p:txBody>
      </p:sp>
      <p:pic>
        <p:nvPicPr>
          <p:cNvPr id="3" name="Soldering_10_trim_leads.MOV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832" r="28346"/>
          <a:stretch/>
        </p:blipFill>
        <p:spPr>
          <a:xfrm>
            <a:off x="5715000" y="3810000"/>
            <a:ext cx="2377440" cy="2273300"/>
          </a:xfrm>
        </p:spPr>
      </p:pic>
    </p:spTree>
    <p:extLst>
      <p:ext uri="{BB962C8B-B14F-4D97-AF65-F5344CB8AC3E}">
        <p14:creationId xmlns:p14="http://schemas.microsoft.com/office/powerpoint/2010/main" val="339347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uk-UA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heat</a:t>
            </a:r>
            <a:endParaRPr lang="en-US" altLang="ko-KR" dirty="0" smtClean="0"/>
          </a:p>
          <a:p>
            <a:r>
              <a:rPr lang="en-US" altLang="ko-KR" dirty="0" smtClean="0"/>
              <a:t>Heat</a:t>
            </a:r>
            <a:endParaRPr lang="en-US" altLang="ko-KR" dirty="0" smtClean="0"/>
          </a:p>
          <a:p>
            <a:r>
              <a:rPr lang="en-US" altLang="ko-KR" dirty="0" smtClean="0"/>
              <a:t>HEAT</a:t>
            </a:r>
          </a:p>
          <a:p>
            <a:r>
              <a:rPr lang="en-US" altLang="ko-KR" sz="4000" b="1" dirty="0" smtClean="0"/>
              <a:t>HEAT</a:t>
            </a:r>
          </a:p>
          <a:p>
            <a:r>
              <a:rPr lang="en-US" altLang="ko-KR" sz="5400" b="1" u="sng" dirty="0" smtClean="0"/>
              <a:t>HEAT</a:t>
            </a:r>
            <a:r>
              <a:rPr lang="en-US" altLang="ko-KR" sz="5400" b="1" dirty="0" smtClean="0"/>
              <a:t>!</a:t>
            </a:r>
            <a:endParaRPr lang="en-US" altLang="ko-KR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10173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PCB Process Outline</a:t>
            </a:r>
            <a:endParaRPr lang="uk-UA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General Introduction</a:t>
            </a:r>
          </a:p>
          <a:p>
            <a:r>
              <a:rPr lang="en-US" altLang="ko-KR" dirty="0" smtClean="0"/>
              <a:t>Creation/Manufacturing of PCB</a:t>
            </a:r>
          </a:p>
          <a:p>
            <a:r>
              <a:rPr lang="en-US" altLang="ko-KR" dirty="0" smtClean="0"/>
              <a:t>Populating the PCB</a:t>
            </a:r>
          </a:p>
          <a:p>
            <a:r>
              <a:rPr lang="en-US" altLang="ko-KR" dirty="0" smtClean="0"/>
              <a:t>Soldering</a:t>
            </a:r>
          </a:p>
          <a:p>
            <a:r>
              <a:rPr lang="en-US" altLang="ko-KR" dirty="0" smtClean="0"/>
              <a:t>Finishing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PCB Manufacturing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9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PCB Manufacturing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524000" y="1524000"/>
            <a:ext cx="3506788" cy="1143000"/>
          </a:xfrm>
        </p:spPr>
        <p:txBody>
          <a:bodyPr/>
          <a:lstStyle/>
          <a:p>
            <a:r>
              <a:rPr lang="en-US" dirty="0" smtClean="0"/>
              <a:t>Tiled</a:t>
            </a:r>
            <a:br>
              <a:rPr lang="en-US" dirty="0" smtClean="0"/>
            </a:br>
            <a:r>
              <a:rPr lang="en-US" dirty="0" smtClean="0"/>
              <a:t>Sheet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14400"/>
            <a:ext cx="3810000" cy="28575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447800" y="3962400"/>
            <a:ext cx="3736975" cy="990600"/>
          </a:xfrm>
        </p:spPr>
        <p:txBody>
          <a:bodyPr/>
          <a:lstStyle/>
          <a:p>
            <a:r>
              <a:rPr lang="en-US" dirty="0" smtClean="0"/>
              <a:t>Separating</a:t>
            </a:r>
            <a:br>
              <a:rPr lang="en-US" dirty="0" smtClean="0"/>
            </a:br>
            <a:r>
              <a:rPr lang="en-US" dirty="0" smtClean="0"/>
              <a:t>Boards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41138"/>
            <a:ext cx="4267200" cy="3220578"/>
          </a:xfrm>
        </p:spPr>
      </p:pic>
    </p:spTree>
    <p:extLst>
      <p:ext uri="{BB962C8B-B14F-4D97-AF65-F5344CB8AC3E}">
        <p14:creationId xmlns:p14="http://schemas.microsoft.com/office/powerpoint/2010/main" val="183227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PCB Manufacturing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524000" y="1524000"/>
            <a:ext cx="3506788" cy="1143000"/>
          </a:xfrm>
        </p:spPr>
        <p:txBody>
          <a:bodyPr/>
          <a:lstStyle/>
          <a:p>
            <a:r>
              <a:rPr lang="en-US" dirty="0" smtClean="0"/>
              <a:t>Commercial</a:t>
            </a:r>
          </a:p>
          <a:p>
            <a:r>
              <a:rPr lang="en-US" dirty="0" smtClean="0"/>
              <a:t>PCB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3146969" cy="2532561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447800" y="3962400"/>
            <a:ext cx="3736975" cy="990600"/>
          </a:xfrm>
        </p:spPr>
        <p:txBody>
          <a:bodyPr/>
          <a:lstStyle/>
          <a:p>
            <a:r>
              <a:rPr lang="en-US" dirty="0" smtClean="0"/>
              <a:t>Hand-made</a:t>
            </a:r>
          </a:p>
          <a:p>
            <a:r>
              <a:rPr lang="en-US" dirty="0" smtClean="0"/>
              <a:t>PCB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86200"/>
            <a:ext cx="3657600" cy="2743200"/>
          </a:xfrm>
        </p:spPr>
      </p:pic>
    </p:spTree>
    <p:extLst>
      <p:ext uri="{BB962C8B-B14F-4D97-AF65-F5344CB8AC3E}">
        <p14:creationId xmlns:p14="http://schemas.microsoft.com/office/powerpoint/2010/main" val="32589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1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990600"/>
            <a:ext cx="3506788" cy="32004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Use schematic and design printout to determine where the part belongs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Lay part across footprint and note where bends are needed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990600"/>
            <a:ext cx="3454401" cy="25908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4343400"/>
            <a:ext cx="3581400" cy="15240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Use needle-nose pliers to make right-angle bends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733800"/>
            <a:ext cx="3242892" cy="2951241"/>
          </a:xfrm>
        </p:spPr>
      </p:pic>
    </p:spTree>
    <p:extLst>
      <p:ext uri="{BB962C8B-B14F-4D97-AF65-F5344CB8AC3E}">
        <p14:creationId xmlns:p14="http://schemas.microsoft.com/office/powerpoint/2010/main" val="44511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626"/>
            <a:ext cx="6781800" cy="983974"/>
          </a:xfrm>
        </p:spPr>
        <p:txBody>
          <a:bodyPr/>
          <a:lstStyle/>
          <a:p>
            <a:r>
              <a:rPr lang="en-US" dirty="0" smtClean="0"/>
              <a:t>Populating the PCB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0200" y="990600"/>
            <a:ext cx="3506788" cy="23622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Be sure to place parts on proper side of board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This is the wrong side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66800"/>
            <a:ext cx="3149600" cy="23622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600200" y="4343400"/>
            <a:ext cx="3581400" cy="22098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This is the correct side (commercial PCBs will have labels on the component side)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Note how bends impact tidiness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10000"/>
            <a:ext cx="3588940" cy="2691705"/>
          </a:xfrm>
        </p:spPr>
      </p:pic>
    </p:spTree>
    <p:extLst>
      <p:ext uri="{BB962C8B-B14F-4D97-AF65-F5344CB8AC3E}">
        <p14:creationId xmlns:p14="http://schemas.microsoft.com/office/powerpoint/2010/main" val="2158910453"/>
      </p:ext>
    </p:extLst>
  </p:cSld>
  <p:clrMapOvr>
    <a:masterClrMapping/>
  </p:clrMapOvr>
</p:sld>
</file>

<file path=ppt/theme/theme1.xml><?xml version="1.0" encoding="utf-8"?>
<a:theme xmlns:a="http://schemas.openxmlformats.org/drawingml/2006/main" name="CircuitBoard">
  <a:themeElements>
    <a:clrScheme name="template 16">
      <a:dk1>
        <a:srgbClr val="4D4D4D"/>
      </a:dk1>
      <a:lt1>
        <a:srgbClr val="FFFFFF"/>
      </a:lt1>
      <a:dk2>
        <a:srgbClr val="000000"/>
      </a:dk2>
      <a:lt2>
        <a:srgbClr val="053F11"/>
      </a:lt2>
      <a:accent1>
        <a:srgbClr val="2C6414"/>
      </a:accent1>
      <a:accent2>
        <a:srgbClr val="5AC023"/>
      </a:accent2>
      <a:accent3>
        <a:srgbClr val="FFFFFF"/>
      </a:accent3>
      <a:accent4>
        <a:srgbClr val="404040"/>
      </a:accent4>
      <a:accent5>
        <a:srgbClr val="ACB8AA"/>
      </a:accent5>
      <a:accent6>
        <a:srgbClr val="51AE1F"/>
      </a:accent6>
      <a:hlink>
        <a:srgbClr val="83BB71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16431E"/>
        </a:lt2>
        <a:accent1>
          <a:srgbClr val="38AE50"/>
        </a:accent1>
        <a:accent2>
          <a:srgbClr val="FED702"/>
        </a:accent2>
        <a:accent3>
          <a:srgbClr val="FFFFFF"/>
        </a:accent3>
        <a:accent4>
          <a:srgbClr val="404040"/>
        </a:accent4>
        <a:accent5>
          <a:srgbClr val="AED3B3"/>
        </a:accent5>
        <a:accent6>
          <a:srgbClr val="E6C302"/>
        </a:accent6>
        <a:hlink>
          <a:srgbClr val="2E3FA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000000"/>
        </a:dk2>
        <a:lt2>
          <a:srgbClr val="0D5100"/>
        </a:lt2>
        <a:accent1>
          <a:srgbClr val="37AA00"/>
        </a:accent1>
        <a:accent2>
          <a:srgbClr val="6A9A96"/>
        </a:accent2>
        <a:accent3>
          <a:srgbClr val="FFFFFF"/>
        </a:accent3>
        <a:accent4>
          <a:srgbClr val="404040"/>
        </a:accent4>
        <a:accent5>
          <a:srgbClr val="AED2AA"/>
        </a:accent5>
        <a:accent6>
          <a:srgbClr val="5F8B87"/>
        </a:accent6>
        <a:hlink>
          <a:srgbClr val="027D2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000000"/>
        </a:dk2>
        <a:lt2>
          <a:srgbClr val="386D0D"/>
        </a:lt2>
        <a:accent1>
          <a:srgbClr val="64AD32"/>
        </a:accent1>
        <a:accent2>
          <a:srgbClr val="8EB848"/>
        </a:accent2>
        <a:accent3>
          <a:srgbClr val="FFFFFF"/>
        </a:accent3>
        <a:accent4>
          <a:srgbClr val="404040"/>
        </a:accent4>
        <a:accent5>
          <a:srgbClr val="B8D3AD"/>
        </a:accent5>
        <a:accent6>
          <a:srgbClr val="80A640"/>
        </a:accent6>
        <a:hlink>
          <a:srgbClr val="54992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6">
        <a:dk1>
          <a:srgbClr val="4D4D4D"/>
        </a:dk1>
        <a:lt1>
          <a:srgbClr val="FFFFFF"/>
        </a:lt1>
        <a:dk2>
          <a:srgbClr val="000000"/>
        </a:dk2>
        <a:lt2>
          <a:srgbClr val="053F11"/>
        </a:lt2>
        <a:accent1>
          <a:srgbClr val="2C6414"/>
        </a:accent1>
        <a:accent2>
          <a:srgbClr val="5AC023"/>
        </a:accent2>
        <a:accent3>
          <a:srgbClr val="FFFFFF"/>
        </a:accent3>
        <a:accent4>
          <a:srgbClr val="404040"/>
        </a:accent4>
        <a:accent5>
          <a:srgbClr val="ACB8AA"/>
        </a:accent5>
        <a:accent6>
          <a:srgbClr val="51AE1F"/>
        </a:accent6>
        <a:hlink>
          <a:srgbClr val="83BB7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CircuitBoard</Template>
  <TotalTime>206</TotalTime>
  <Words>563</Words>
  <Application>Microsoft Office PowerPoint</Application>
  <PresentationFormat>On-screen Show (4:3)</PresentationFormat>
  <Paragraphs>125</Paragraphs>
  <Slides>23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CircuitBoard</vt:lpstr>
      <vt:lpstr>Printed Circuit Board (PCB) Populating and Soldering</vt:lpstr>
      <vt:lpstr>Printed Circuit Board (PCB) Populating and Soldering</vt:lpstr>
      <vt:lpstr>PCB Process Outline</vt:lpstr>
      <vt:lpstr>PCB Manufacturing</vt:lpstr>
      <vt:lpstr>PCB Manufacturing</vt:lpstr>
      <vt:lpstr>PCB Manufacturing</vt:lpstr>
      <vt:lpstr>Populating the PCB</vt:lpstr>
      <vt:lpstr>Populating the PCB</vt:lpstr>
      <vt:lpstr>Populating the PCB</vt:lpstr>
      <vt:lpstr>Populating the PCB</vt:lpstr>
      <vt:lpstr>Populating the PCB</vt:lpstr>
      <vt:lpstr>Soldering</vt:lpstr>
      <vt:lpstr>Soldering</vt:lpstr>
      <vt:lpstr>Soldering</vt:lpstr>
      <vt:lpstr>Soldering</vt:lpstr>
      <vt:lpstr>Soldering</vt:lpstr>
      <vt:lpstr>Soldering</vt:lpstr>
      <vt:lpstr>Soldering</vt:lpstr>
      <vt:lpstr>Soldering</vt:lpstr>
      <vt:lpstr>Soldering</vt:lpstr>
      <vt:lpstr>Soldering</vt:lpstr>
      <vt:lpstr>Finishing</vt:lpstr>
      <vt:lpstr>Summary</vt:lpstr>
    </vt:vector>
  </TitlesOfParts>
  <Company>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Windows User</dc:creator>
  <cp:lastModifiedBy>Windows User</cp:lastModifiedBy>
  <cp:revision>20</cp:revision>
  <dcterms:created xsi:type="dcterms:W3CDTF">2011-10-18T20:56:50Z</dcterms:created>
  <dcterms:modified xsi:type="dcterms:W3CDTF">2011-10-19T21:13:21Z</dcterms:modified>
</cp:coreProperties>
</file>